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aDrc6YtYbwO3eEl1avQok9BTN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5CCE8-61DB-0241-AAFC-74287689BC12}" v="1" dt="2023-11-14T04:59:41.106"/>
  </p1510:revLst>
</p1510:revInfo>
</file>

<file path=ppt/tableStyles.xml><?xml version="1.0" encoding="utf-8"?>
<a:tblStyleLst xmlns:a="http://schemas.openxmlformats.org/drawingml/2006/main" def="{DF3DB44D-64A8-4AE1-9A12-88004D200678}">
  <a:tblStyle styleId="{DF3DB44D-64A8-4AE1-9A12-88004D200678}" styleName="Table_0">
    <a:wholeTbl>
      <a:tcTxStyle b="off" i="off">
        <a:font>
          <a:latin typeface="LM Roman 12"/>
          <a:ea typeface="LM Roman 12"/>
          <a:cs typeface="LM Roman 12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M Roman 12"/>
          <a:ea typeface="LM Roman 12"/>
          <a:cs typeface="LM Roman 12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M Roman 12"/>
          <a:ea typeface="LM Roman 12"/>
          <a:cs typeface="LM Roman 12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M Roman 12"/>
          <a:ea typeface="LM Roman 12"/>
          <a:cs typeface="LM Roman 12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M Roman 12"/>
          <a:ea typeface="LM Roman 12"/>
          <a:cs typeface="LM Roman 12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g Nguyễn" userId="S::khangb1910652@student.ctu.edu.vn::8d4330bd-02af-49eb-aba6-d1b7f0f368e2" providerId="AD" clId="Web-{EE65CCE8-61DB-0241-AAFC-74287689BC12}"/>
    <pc:docChg chg="sldOrd">
      <pc:chgData name="Khang Nguyễn" userId="S::khangb1910652@student.ctu.edu.vn::8d4330bd-02af-49eb-aba6-d1b7f0f368e2" providerId="AD" clId="Web-{EE65CCE8-61DB-0241-AAFC-74287689BC12}" dt="2023-11-14T04:59:41.106" v="0"/>
      <pc:docMkLst>
        <pc:docMk/>
      </pc:docMkLst>
      <pc:sldChg chg="ord">
        <pc:chgData name="Khang Nguyễn" userId="S::khangb1910652@student.ctu.edu.vn::8d4330bd-02af-49eb-aba6-d1b7f0f368e2" providerId="AD" clId="Web-{EE65CCE8-61DB-0241-AAFC-74287689BC12}" dt="2023-11-14T04:59:41.106" v="0"/>
        <pc:sldMkLst>
          <pc:docMk/>
          <pc:sldMk cId="0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0" y="0"/>
            <a:ext cx="4319042" cy="6858000"/>
          </a:xfrm>
          <a:custGeom>
            <a:avLst/>
            <a:gdLst/>
            <a:ahLst/>
            <a:cxnLst/>
            <a:rect l="l" t="t" r="r" b="b"/>
            <a:pathLst>
              <a:path w="4319042" h="6858000" extrusionOk="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5319713" y="642938"/>
            <a:ext cx="62738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 WEB TECHNOLOGY AND SERVICES (CT313H)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5319713" y="4429125"/>
            <a:ext cx="6273900" cy="17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Semester 1, 2022-2023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804672" y="1122363"/>
            <a:ext cx="330813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GIFT SHOP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804672" y="3602038"/>
            <a:ext cx="330813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Student Information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Nguyen Duy Khang - B1910652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 Ba Phuong - B1908407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/bill/getBillByPhone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180" name="Google Shape;180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96047" y="1170954"/>
            <a:ext cx="6838510" cy="451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1"/>
          <p:cNvSpPr/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1"/>
          <p:cNvSpPr/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1"/>
          <p:cNvSpPr/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1"/>
          <p:cNvSpPr/>
          <p:nvPr/>
        </p:nvSpPr>
        <p:spPr>
          <a:xfrm rot="-964587">
            <a:off x="-501737" y="969718"/>
            <a:ext cx="3900357" cy="417895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1"/>
          <p:cNvSpPr/>
          <p:nvPr/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"/>
          <p:cNvSpPr txBox="1"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</a:rPr>
              <a:t>Libraries used</a:t>
            </a:r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uuid(v4) used to generate a unique id that replaces the auto imcrement field in the database.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Yarn used as an alternative to the npm command.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Sweetalert2 to customize the alert message.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Ant Design Vue provides plenty of UI components to enrich our web applications.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Tailwind is a utility-first CSS framework packed with classes like flex, pt-4, text-center and rotate-90 that can be composed to build any design, directly in your markup.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3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3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3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215" name="Google Shape;215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2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2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2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204" name="Google Shape;204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4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4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4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226" name="Google Shape;226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5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5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237" name="Google Shape;237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6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6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6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6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248" name="Google Shape;24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7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7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7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7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7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259" name="Google Shape;259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8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8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8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8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8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270" name="Google Shape;270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9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9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9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9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281" name="Google Shape;281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US" sz="4100"/>
              <a:t>Description of application functions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Describe project: blockchain-integrated sales website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functions of the application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View product list by category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Choose teddy bear size change price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Add to cart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Remove from cart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Change quantity when buying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Review order history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Online payment</a:t>
            </a:r>
            <a:endParaRPr/>
          </a:p>
        </p:txBody>
      </p:sp>
      <p:pic>
        <p:nvPicPr>
          <p:cNvPr id="97" name="Google Shape;97;p2" descr="Baby toys"/>
          <p:cNvPicPr preferRelativeResize="0"/>
          <p:nvPr/>
        </p:nvPicPr>
        <p:blipFill rotWithShape="1">
          <a:blip r:embed="rId3">
            <a:alphaModFix/>
          </a:blip>
          <a:srcRect l="49442" r="-11" b="-1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2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w="19050" cap="flat" cmpd="sng">
            <a:solidFill>
              <a:srgbClr val="E28F0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0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0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0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0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292" name="Google Shape;292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1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1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1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1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1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303" name="Google Shape;303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2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2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2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2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2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314" name="Google Shape;314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3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3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3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3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3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325" name="Google Shape;325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4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4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4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4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4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336" name="Google Shape;336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170954"/>
            <a:ext cx="7225748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"/>
          <p:cNvSpPr/>
          <p:nvPr/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5"/>
          <p:cNvSpPr/>
          <p:nvPr/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5"/>
          <p:cNvSpPr/>
          <p:nvPr/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5"/>
          <p:cNvSpPr/>
          <p:nvPr/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10980"/>
                </a:srgbClr>
              </a:gs>
              <a:gs pos="100000">
                <a:srgbClr val="4472C4">
                  <a:alpha val="10980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5"/>
          <p:cNvSpPr/>
          <p:nvPr/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0">
                <a:srgbClr val="4472C4">
                  <a:alpha val="0"/>
                </a:srgbClr>
              </a:gs>
              <a:gs pos="39000">
                <a:srgbClr val="4472C4">
                  <a:alpha val="0"/>
                </a:srgbClr>
              </a:gs>
              <a:gs pos="100000">
                <a:srgbClr val="8DA9DB">
                  <a:alpha val="14901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5"/>
          <p:cNvSpPr txBox="1"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</a:rPr>
              <a:t>Source code</a:t>
            </a:r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body" idx="1"/>
          </p:nvPr>
        </p:nvSpPr>
        <p:spPr>
          <a:xfrm>
            <a:off x="6503158" y="649480"/>
            <a:ext cx="4862447" cy="554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https://github.com/ba-p/gift-shop.git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6" descr="Close up image of hands applauding"/>
          <p:cNvPicPr preferRelativeResize="0"/>
          <p:nvPr/>
        </p:nvPicPr>
        <p:blipFill rotWithShape="1">
          <a:blip r:embed="rId3">
            <a:alphaModFix/>
          </a:blip>
          <a:srcRect r="-2" b="157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/>
          <p:nvPr/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lt1">
              <a:alpha val="74901"/>
            </a:schemeClr>
          </a:solidFill>
          <a:ln w="63500" cap="flat" cmpd="dbl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6"/>
          <p:cNvSpPr txBox="1"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600"/>
              <a:buFont typeface="Arial"/>
              <a:buNone/>
            </a:pPr>
            <a:r>
              <a:rPr lang="en-US" sz="6600">
                <a:solidFill>
                  <a:srgbClr val="3F3F3F"/>
                </a:solidFill>
              </a:rPr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 assignment</a:t>
            </a:r>
            <a:endParaRPr/>
          </a:p>
        </p:txBody>
      </p:sp>
      <p:graphicFrame>
        <p:nvGraphicFramePr>
          <p:cNvPr id="109" name="Google Shape;109;p3"/>
          <p:cNvGraphicFramePr/>
          <p:nvPr/>
        </p:nvGraphicFramePr>
        <p:xfrm>
          <a:off x="4502428" y="1405969"/>
          <a:ext cx="7225750" cy="4046025"/>
        </p:xfrm>
        <a:graphic>
          <a:graphicData uri="http://schemas.openxmlformats.org/drawingml/2006/table">
            <a:tbl>
              <a:tblPr firstRow="1" bandRow="1">
                <a:noFill/>
                <a:tableStyleId>{DF3DB44D-64A8-4AE1-9A12-88004D200678}</a:tableStyleId>
              </a:tblPr>
              <a:tblGrid>
                <a:gridCol w="39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WORK</a:t>
                      </a:r>
                      <a:endParaRPr/>
                    </a:p>
                  </a:txBody>
                  <a:tcPr marL="220300" marR="220300" marT="220300" marB="220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PERFORMER</a:t>
                      </a:r>
                      <a:endParaRPr sz="2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20300" marR="220300" marT="220300" marB="220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</a:rPr>
                        <a:t>Build source</a:t>
                      </a:r>
                      <a:endParaRPr sz="2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46875" marR="146875" marT="73425" marB="146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</a:rPr>
                        <a:t>Tran Ba Phuong</a:t>
                      </a:r>
                      <a:endParaRPr/>
                    </a:p>
                  </a:txBody>
                  <a:tcPr marL="146875" marR="146875" marT="73425" marB="1468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0" u="none" strike="noStrike" cap="none">
                          <a:solidFill>
                            <a:schemeClr val="dk1"/>
                          </a:solidFill>
                        </a:rPr>
                        <a:t>Build database</a:t>
                      </a:r>
                      <a:endParaRPr sz="2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46875" marR="146875" marT="73425" marB="146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</a:rPr>
                        <a:t>Nguyen Duy Khang</a:t>
                      </a:r>
                      <a:endParaRPr/>
                    </a:p>
                  </a:txBody>
                  <a:tcPr marL="146875" marR="146875" marT="73425" marB="1468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</a:rPr>
                        <a:t>Code server (back-end)</a:t>
                      </a:r>
                      <a:endParaRPr sz="2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46875" marR="146875" marT="73425" marB="146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</a:rPr>
                        <a:t>Nguyen Duy Khang</a:t>
                      </a:r>
                      <a:endParaRPr/>
                    </a:p>
                  </a:txBody>
                  <a:tcPr marL="146875" marR="146875" marT="73425" marB="1468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</a:rPr>
                        <a:t>Code ui</a:t>
                      </a:r>
                      <a:endParaRPr/>
                    </a:p>
                  </a:txBody>
                  <a:tcPr marL="146875" marR="146875" marT="73425" marB="146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</a:rPr>
                        <a:t>Both</a:t>
                      </a:r>
                      <a:endParaRPr/>
                    </a:p>
                  </a:txBody>
                  <a:tcPr marL="146875" marR="146875" marT="73425" marB="1468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</a:rPr>
                        <a:t>Blockchain integration</a:t>
                      </a:r>
                      <a:endParaRPr sz="2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46875" marR="146875" marT="73425" marB="1468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</a:rPr>
                        <a:t>Tran Ba Phuong</a:t>
                      </a:r>
                      <a:endParaRPr/>
                    </a:p>
                  </a:txBody>
                  <a:tcPr marL="146875" marR="146875" marT="73425" marB="1468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</p:txBody>
      </p:sp>
      <p:pic>
        <p:nvPicPr>
          <p:cNvPr id="120" name="Google Shape;120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02428" y="1071600"/>
            <a:ext cx="7225748" cy="47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336384" y="303591"/>
            <a:ext cx="4334256" cy="5896743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HTTP API</a:t>
            </a:r>
            <a:endParaRPr/>
          </a:p>
        </p:txBody>
      </p:sp>
      <p:cxnSp>
        <p:nvCxnSpPr>
          <p:cNvPr id="127" name="Google Shape;127;p5"/>
          <p:cNvCxnSpPr/>
          <p:nvPr/>
        </p:nvCxnSpPr>
        <p:spPr>
          <a:xfrm>
            <a:off x="704088" y="2050687"/>
            <a:ext cx="3685032" cy="0"/>
          </a:xfrm>
          <a:prstGeom prst="straightConnector1">
            <a:avLst/>
          </a:prstGeom>
          <a:noFill/>
          <a:ln w="22225" cap="flat" cmpd="sng">
            <a:solidFill>
              <a:srgbClr val="E7E6E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593610" y="2121763"/>
            <a:ext cx="3822192" cy="377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/product/getProductByCat used to get products by type.</a:t>
            </a:r>
            <a:endParaRPr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</p:txBody>
      </p:sp>
      <p:graphicFrame>
        <p:nvGraphicFramePr>
          <p:cNvPr id="129" name="Google Shape;129;p5"/>
          <p:cNvGraphicFramePr/>
          <p:nvPr/>
        </p:nvGraphicFramePr>
        <p:xfrm>
          <a:off x="5110716" y="1112493"/>
          <a:ext cx="6596650" cy="5571225"/>
        </p:xfrm>
        <a:graphic>
          <a:graphicData uri="http://schemas.openxmlformats.org/drawingml/2006/table">
            <a:tbl>
              <a:tblPr firstRow="1" bandRow="1">
                <a:noFill/>
                <a:tableStyleId>{DF3DB44D-64A8-4AE1-9A12-88004D200678}</a:tableStyleId>
              </a:tblPr>
              <a:tblGrid>
                <a:gridCol w="342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Data to be sent to the server</a:t>
                      </a:r>
                      <a:endParaRPr sz="2400" u="none" strike="noStrike" cap="none"/>
                    </a:p>
                  </a:txBody>
                  <a:tcPr marL="120375" marR="120375" marT="60175" marB="601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Server data returned</a:t>
                      </a:r>
                      <a:endParaRPr sz="2400" u="none" strike="noStrike" cap="none"/>
                    </a:p>
                  </a:txBody>
                  <a:tcPr marL="120375" marR="120375" marT="60175" marB="601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category: string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120375" marR="120375" marT="60175" marB="601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product: an array of multiple attributes: </a:t>
                      </a:r>
                      <a:endParaRPr/>
                    </a:p>
                  </a:txBody>
                  <a:tcPr marL="120375" marR="120375" marT="60175" marB="601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120375" marR="120375" marT="60175" marB="601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id_product: string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name: string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Id_detail: array 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size: array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price: array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describes: string</a:t>
                      </a:r>
                      <a:endParaRPr sz="24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status: string</a:t>
                      </a:r>
                      <a:endParaRPr sz="24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color: string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image: string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120375" marR="120375" marT="60175" marB="601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</a:rPr>
              <a:t>/product/getProductByCat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140" name="Google Shape;140;p6" descr="Ảnh có chứa văn bản&#10;&#10;Mô tả được tự động tạo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96046" y="1170954"/>
            <a:ext cx="6838512" cy="45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>
            <a:off x="336384" y="303591"/>
            <a:ext cx="4334256" cy="5896743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HTTP API</a:t>
            </a:r>
            <a:endParaRPr/>
          </a:p>
        </p:txBody>
      </p:sp>
      <p:cxnSp>
        <p:nvCxnSpPr>
          <p:cNvPr id="147" name="Google Shape;147;p7"/>
          <p:cNvCxnSpPr/>
          <p:nvPr/>
        </p:nvCxnSpPr>
        <p:spPr>
          <a:xfrm>
            <a:off x="704088" y="2050687"/>
            <a:ext cx="3685032" cy="0"/>
          </a:xfrm>
          <a:prstGeom prst="straightConnector1">
            <a:avLst/>
          </a:prstGeom>
          <a:noFill/>
          <a:ln w="22225" cap="flat" cmpd="sng">
            <a:solidFill>
              <a:srgbClr val="E7E6E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7"/>
          <p:cNvSpPr txBox="1">
            <a:spLocks noGrp="1"/>
          </p:cNvSpPr>
          <p:nvPr>
            <p:ph type="body" idx="1"/>
          </p:nvPr>
        </p:nvSpPr>
        <p:spPr>
          <a:xfrm>
            <a:off x="593610" y="2121763"/>
            <a:ext cx="3822192" cy="377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/bill/addBill used to add a successfully paid order.</a:t>
            </a:r>
            <a:endParaRPr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</p:txBody>
      </p:sp>
      <p:graphicFrame>
        <p:nvGraphicFramePr>
          <p:cNvPr id="149" name="Google Shape;149;p7"/>
          <p:cNvGraphicFramePr/>
          <p:nvPr/>
        </p:nvGraphicFramePr>
        <p:xfrm>
          <a:off x="5110716" y="1112493"/>
          <a:ext cx="6596650" cy="4477575"/>
        </p:xfrm>
        <a:graphic>
          <a:graphicData uri="http://schemas.openxmlformats.org/drawingml/2006/table">
            <a:tbl>
              <a:tblPr firstRow="1" bandRow="1">
                <a:noFill/>
                <a:tableStyleId>{DF3DB44D-64A8-4AE1-9A12-88004D200678}</a:tableStyleId>
              </a:tblPr>
              <a:tblGrid>
                <a:gridCol w="342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Data to be sent to the server</a:t>
                      </a:r>
                      <a:endParaRPr sz="2400" u="none" strike="noStrike" cap="none"/>
                    </a:p>
                  </a:txBody>
                  <a:tcPr marL="120375" marR="120375" marT="60175" marB="601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Server data returned</a:t>
                      </a:r>
                      <a:endParaRPr sz="2400" u="none" strike="noStrike" cap="none"/>
                    </a:p>
                  </a:txBody>
                  <a:tcPr marL="120375" marR="120375" marT="60175" marB="601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name: string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phone: string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totalPrice: number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typeShip: string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listProduct</a:t>
                      </a:r>
                      <a:r>
                        <a:rPr lang="en-US" sz="2400" u="none" strike="noStrike" cap="none"/>
                        <a:t>: an array of multiple attributes:</a:t>
                      </a:r>
                      <a:endParaRPr sz="2400" u="none" strike="noStrike" cap="none"/>
                    </a:p>
                  </a:txBody>
                  <a:tcPr marL="120375" marR="120375" marT="60175" marB="601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statusCode: 200,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massage: "Success"</a:t>
                      </a:r>
                      <a:endParaRPr/>
                    </a:p>
                  </a:txBody>
                  <a:tcPr marL="120375" marR="120375" marT="60175" marB="601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id_detail: string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quantity: number</a:t>
                      </a:r>
                      <a:endParaRPr/>
                    </a:p>
                  </a:txBody>
                  <a:tcPr marL="120375" marR="120375" marT="60175" marB="601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statusCode: 500,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massage: “False"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120375" marR="120375" marT="60175" marB="601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/bill/addBill</a:t>
            </a:r>
            <a:endParaRPr/>
          </a:p>
        </p:txBody>
      </p:sp>
      <p:pic>
        <p:nvPicPr>
          <p:cNvPr id="160" name="Google Shape;160;p8" descr="Ảnh có chứa văn bản&#10;&#10;Mô tả được tự động tạo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96047" y="1170954"/>
            <a:ext cx="6838510" cy="451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/>
          <p:nvPr/>
        </p:nvSpPr>
        <p:spPr>
          <a:xfrm>
            <a:off x="336384" y="303591"/>
            <a:ext cx="4334256" cy="5896743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HTTP API</a:t>
            </a:r>
            <a:endParaRPr/>
          </a:p>
        </p:txBody>
      </p:sp>
      <p:cxnSp>
        <p:nvCxnSpPr>
          <p:cNvPr id="167" name="Google Shape;167;p9"/>
          <p:cNvCxnSpPr/>
          <p:nvPr/>
        </p:nvCxnSpPr>
        <p:spPr>
          <a:xfrm>
            <a:off x="704088" y="2050687"/>
            <a:ext cx="3685032" cy="0"/>
          </a:xfrm>
          <a:prstGeom prst="straightConnector1">
            <a:avLst/>
          </a:prstGeom>
          <a:noFill/>
          <a:ln w="22225" cap="flat" cmpd="sng">
            <a:solidFill>
              <a:srgbClr val="E7E6E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9"/>
          <p:cNvSpPr txBox="1">
            <a:spLocks noGrp="1"/>
          </p:cNvSpPr>
          <p:nvPr>
            <p:ph type="body" idx="1"/>
          </p:nvPr>
        </p:nvSpPr>
        <p:spPr>
          <a:xfrm>
            <a:off x="593610" y="2121763"/>
            <a:ext cx="3822192" cy="377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/bill/getBillByPhone use to view order history.</a:t>
            </a:r>
            <a:endParaRPr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</p:txBody>
      </p:sp>
      <p:graphicFrame>
        <p:nvGraphicFramePr>
          <p:cNvPr id="169" name="Google Shape;169;p9"/>
          <p:cNvGraphicFramePr/>
          <p:nvPr/>
        </p:nvGraphicFramePr>
        <p:xfrm>
          <a:off x="5110716" y="711257"/>
          <a:ext cx="6596675" cy="5280050"/>
        </p:xfrm>
        <a:graphic>
          <a:graphicData uri="http://schemas.openxmlformats.org/drawingml/2006/table">
            <a:tbl>
              <a:tblPr firstRow="1" bandRow="1">
                <a:noFill/>
                <a:tableStyleId>{DF3DB44D-64A8-4AE1-9A12-88004D200678}</a:tableStyleId>
              </a:tblPr>
              <a:tblGrid>
                <a:gridCol w="334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Data to be sent to the server</a:t>
                      </a:r>
                      <a:endParaRPr sz="2400" u="none" strike="noStrike" cap="none"/>
                    </a:p>
                  </a:txBody>
                  <a:tcPr marL="122225" marR="122225" marT="61100" marB="61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Server data returned</a:t>
                      </a:r>
                      <a:endParaRPr sz="2400" u="none" strike="noStrike" cap="none"/>
                    </a:p>
                  </a:txBody>
                  <a:tcPr marL="122225" marR="122225" marT="61100" marB="61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7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phone: string</a:t>
                      </a:r>
                      <a:endParaRPr sz="2400" u="none" strike="noStrike" cap="none"/>
                    </a:p>
                  </a:txBody>
                  <a:tcPr marL="122225" marR="122225" marT="61100" marB="61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namecus: string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phone: string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listOders: </a:t>
                      </a:r>
                      <a:r>
                        <a:rPr lang="en-US" sz="2400" u="none" strike="noStrike" cap="none"/>
                        <a:t>an array of multiple attributes: </a:t>
                      </a:r>
                      <a:endParaRPr sz="2400" u="none" strike="noStrike" cap="none"/>
                    </a:p>
                  </a:txBody>
                  <a:tcPr marL="122225" marR="122225" marT="61100" marB="61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7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122225" marR="122225" marT="61100" marB="611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Id_product: string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name: string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size: string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quantity: number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image: string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date: string</a:t>
                      </a:r>
                      <a:endParaRPr sz="24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122225" marR="122225" marT="61100" marB="61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Màn hình rộng</PresentationFormat>
  <Slides>26</Slides>
  <Notes>26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26</vt:i4>
      </vt:variant>
    </vt:vector>
  </HeadingPairs>
  <TitlesOfParts>
    <vt:vector size="27" baseType="lpstr">
      <vt:lpstr>Office Theme</vt:lpstr>
      <vt:lpstr>GIFT SHOP</vt:lpstr>
      <vt:lpstr>Description of application functions</vt:lpstr>
      <vt:lpstr>Work assignment</vt:lpstr>
      <vt:lpstr>Database</vt:lpstr>
      <vt:lpstr>HTTP API</vt:lpstr>
      <vt:lpstr>/product/getProductByCat</vt:lpstr>
      <vt:lpstr>HTTP API</vt:lpstr>
      <vt:lpstr>/bill/addBill</vt:lpstr>
      <vt:lpstr>HTTP API</vt:lpstr>
      <vt:lpstr>/bill/getBillByPhone</vt:lpstr>
      <vt:lpstr>Libraries used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Source code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GIFT SHOP</dc:title>
  <dc:creator>Võ Quốc Bảo Bùi</dc:creator>
  <cp:revision>2</cp:revision>
  <dcterms:created xsi:type="dcterms:W3CDTF">2021-11-05T01:32:45Z</dcterms:created>
  <dcterms:modified xsi:type="dcterms:W3CDTF">2023-11-14T04:59:51Z</dcterms:modified>
</cp:coreProperties>
</file>